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1267" r:id="rId3"/>
    <p:sldId id="1266" r:id="rId4"/>
    <p:sldId id="1243" r:id="rId5"/>
    <p:sldId id="1277" r:id="rId6"/>
    <p:sldId id="1276" r:id="rId7"/>
    <p:sldId id="1279" r:id="rId8"/>
    <p:sldId id="1280" r:id="rId9"/>
    <p:sldId id="1299" r:id="rId10"/>
    <p:sldId id="1278" r:id="rId11"/>
    <p:sldId id="1281" r:id="rId12"/>
    <p:sldId id="1282" r:id="rId13"/>
    <p:sldId id="1272" r:id="rId14"/>
    <p:sldId id="1273" r:id="rId15"/>
    <p:sldId id="1274" r:id="rId16"/>
    <p:sldId id="1275" r:id="rId17"/>
    <p:sldId id="1283" r:id="rId18"/>
    <p:sldId id="1284" r:id="rId19"/>
    <p:sldId id="1285" r:id="rId20"/>
    <p:sldId id="1286" r:id="rId21"/>
    <p:sldId id="1287" r:id="rId22"/>
    <p:sldId id="1288" r:id="rId23"/>
    <p:sldId id="1289" r:id="rId24"/>
    <p:sldId id="1290" r:id="rId25"/>
    <p:sldId id="1291" r:id="rId26"/>
    <p:sldId id="1292" r:id="rId27"/>
    <p:sldId id="1293" r:id="rId28"/>
    <p:sldId id="1298" r:id="rId29"/>
    <p:sldId id="1295" r:id="rId30"/>
    <p:sldId id="1296" r:id="rId31"/>
    <p:sldId id="1297" r:id="rId32"/>
    <p:sldId id="1269" r:id="rId33"/>
    <p:sldId id="613" r:id="rId3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s4TPTC8whw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yZQPjUT5B4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wWBy6J5gz8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gnupgenius.com/go/10c0f45aaab2aabfc1-hou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23 – Sorting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for Linear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we have a list that </a:t>
            </a:r>
            <a:r>
              <a:rPr lang="en-US" u="sng" dirty="0"/>
              <a:t>does not</a:t>
            </a:r>
            <a:r>
              <a:rPr lang="en-US" dirty="0"/>
              <a:t> contain what we’re looking </a:t>
            </a:r>
            <a:r>
              <a:rPr lang="en-US" dirty="0" smtClean="0"/>
              <a:t>for.</a:t>
            </a:r>
          </a:p>
          <a:p>
            <a:r>
              <a:rPr lang="en-US" dirty="0" smtClean="0"/>
              <a:t>How </a:t>
            </a:r>
            <a:r>
              <a:rPr lang="en-US" dirty="0"/>
              <a:t>many things in the list does linear search have to look at for it to figure out the item’s not there for a list of 8 </a:t>
            </a:r>
            <a:r>
              <a:rPr lang="en-US" dirty="0" smtClean="0"/>
              <a:t>things?</a:t>
            </a:r>
          </a:p>
          <a:p>
            <a:r>
              <a:rPr lang="en-US" dirty="0" smtClean="0"/>
              <a:t>16 things?</a:t>
            </a:r>
          </a:p>
          <a:p>
            <a:r>
              <a:rPr lang="en-US" dirty="0" smtClean="0"/>
              <a:t>32 </a:t>
            </a:r>
            <a:r>
              <a:rPr lang="en-US" dirty="0"/>
              <a:t>things?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35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Time </a:t>
            </a:r>
            <a:r>
              <a:rPr lang="en-US" dirty="0" smtClean="0"/>
              <a:t>for Binary </a:t>
            </a:r>
            <a:r>
              <a:rPr lang="en-US" dirty="0"/>
              <a:t>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we have a list that </a:t>
            </a:r>
            <a:r>
              <a:rPr lang="en-US" u="sng" dirty="0"/>
              <a:t>does not</a:t>
            </a:r>
            <a:r>
              <a:rPr lang="en-US" dirty="0"/>
              <a:t> contain what we’re looking </a:t>
            </a:r>
            <a:r>
              <a:rPr lang="en-US" dirty="0" smtClean="0"/>
              <a:t>for.</a:t>
            </a:r>
          </a:p>
          <a:p>
            <a:r>
              <a:rPr lang="en-US" dirty="0" smtClean="0"/>
              <a:t>What about for binary search?</a:t>
            </a:r>
          </a:p>
          <a:p>
            <a:pPr lvl="1"/>
            <a:r>
              <a:rPr lang="en-US" dirty="0" smtClean="0"/>
              <a:t>How many things does it have to look at to figure out the item’s not there for a list of 8 things?</a:t>
            </a:r>
          </a:p>
          <a:p>
            <a:pPr lvl="1"/>
            <a:r>
              <a:rPr lang="en-US" dirty="0" smtClean="0"/>
              <a:t>16 things?</a:t>
            </a:r>
          </a:p>
          <a:p>
            <a:pPr lvl="1"/>
            <a:r>
              <a:rPr lang="en-US" dirty="0" smtClean="0"/>
              <a:t>32 things?</a:t>
            </a:r>
          </a:p>
          <a:p>
            <a:r>
              <a:rPr lang="en-US" dirty="0" smtClean="0"/>
              <a:t>Notice anything different?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60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Run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algorithms scale </a:t>
            </a:r>
            <a:r>
              <a:rPr lang="en-US" dirty="0" smtClean="0"/>
              <a:t>differently!</a:t>
            </a:r>
          </a:p>
          <a:p>
            <a:pPr lvl="1"/>
            <a:r>
              <a:rPr lang="en-US" dirty="0" smtClean="0"/>
              <a:t>Linear </a:t>
            </a:r>
            <a:r>
              <a:rPr lang="en-US" dirty="0"/>
              <a:t>search does work equal to the number of items in the </a:t>
            </a:r>
            <a:r>
              <a:rPr lang="en-US" dirty="0" smtClean="0"/>
              <a:t>list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inary </a:t>
            </a:r>
            <a:r>
              <a:rPr lang="en-US" dirty="0"/>
              <a:t>search does work equal to </a:t>
            </a:r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lang="en-US" b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/>
              <a:t> </a:t>
            </a:r>
            <a:r>
              <a:rPr lang="en-US" dirty="0"/>
              <a:t>of the numbers in the list</a:t>
            </a:r>
            <a:r>
              <a:rPr lang="en-US" dirty="0" smtClean="0"/>
              <a:t>!</a:t>
            </a:r>
          </a:p>
          <a:p>
            <a:r>
              <a:rPr lang="en-US" sz="3000" dirty="0" smtClean="0"/>
              <a:t>A 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lang="en-US" sz="3000" b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sz="3000" dirty="0" smtClean="0"/>
              <a:t> is basically asking “2 to what power equals x?”</a:t>
            </a:r>
          </a:p>
          <a:p>
            <a:pPr lvl="1"/>
            <a:r>
              <a:rPr lang="en-US" sz="2600" dirty="0" smtClean="0"/>
              <a:t>This is the same as saying, “how many times must we divide x in half before we hit 1?”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580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Sorting algorithms put the elements of </a:t>
            </a:r>
            <a:br>
              <a:rPr lang="en-US" dirty="0" smtClean="0"/>
            </a:br>
            <a:r>
              <a:rPr lang="en-US" dirty="0" smtClean="0"/>
              <a:t>a list in a specific order</a:t>
            </a:r>
          </a:p>
          <a:p>
            <a:endParaRPr lang="en-US" dirty="0"/>
          </a:p>
          <a:p>
            <a:r>
              <a:rPr lang="en-US" dirty="0" smtClean="0"/>
              <a:t>A sorted list is necessary to be able </a:t>
            </a:r>
            <a:br>
              <a:rPr lang="en-US" dirty="0" smtClean="0"/>
            </a:br>
            <a:r>
              <a:rPr lang="en-US" dirty="0" smtClean="0"/>
              <a:t>to use certain other algorithms</a:t>
            </a:r>
          </a:p>
          <a:p>
            <a:r>
              <a:rPr lang="en-US" dirty="0" smtClean="0"/>
              <a:t>Like binary search!</a:t>
            </a:r>
          </a:p>
          <a:p>
            <a:pPr lvl="1"/>
            <a:r>
              <a:rPr lang="en-US" dirty="0" smtClean="0"/>
              <a:t>If sorted once, we can search many, many times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548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different ways to sort a list</a:t>
            </a:r>
          </a:p>
          <a:p>
            <a:r>
              <a:rPr lang="en-US" dirty="0" smtClean="0"/>
              <a:t>What method would you use?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Now imagine you can only look at </a:t>
            </a:r>
            <a:br>
              <a:rPr lang="en-US" dirty="0" smtClean="0"/>
            </a:br>
            <a:r>
              <a:rPr lang="en-US" b="1" i="1" dirty="0" err="1" smtClean="0"/>
              <a:t>at</a:t>
            </a:r>
            <a:r>
              <a:rPr lang="en-US" b="1" i="1" dirty="0" smtClean="0"/>
              <a:t> most </a:t>
            </a:r>
            <a:r>
              <a:rPr lang="en-US" dirty="0" smtClean="0"/>
              <a:t>two elements at a time</a:t>
            </a:r>
          </a:p>
          <a:p>
            <a:pPr lvl="1"/>
            <a:r>
              <a:rPr lang="en-US" dirty="0" smtClean="0"/>
              <a:t>What method would you use now?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Computer science has a number of </a:t>
            </a:r>
            <a:br>
              <a:rPr lang="en-US" dirty="0" smtClean="0"/>
            </a:br>
            <a:r>
              <a:rPr lang="en-US" dirty="0" smtClean="0"/>
              <a:t>commonly used sorting algorithms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84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6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a simple way of sorting a list: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the smallest number in a </a:t>
            </a:r>
            <a:r>
              <a:rPr lang="en-US" dirty="0" smtClean="0"/>
              <a:t>list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Move </a:t>
            </a:r>
            <a:r>
              <a:rPr lang="en-US" dirty="0"/>
              <a:t>that to the end of a new </a:t>
            </a:r>
            <a:r>
              <a:rPr lang="en-US" dirty="0" smtClean="0"/>
              <a:t>list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</a:t>
            </a:r>
            <a:r>
              <a:rPr lang="en-US" dirty="0"/>
              <a:t>until the original list is </a:t>
            </a:r>
            <a:r>
              <a:rPr lang="en-US" dirty="0" smtClean="0"/>
              <a:t>empty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19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Run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01456" cy="4156799"/>
          </a:xfrm>
        </p:spPr>
        <p:txBody>
          <a:bodyPr/>
          <a:lstStyle/>
          <a:p>
            <a:r>
              <a:rPr lang="en-US" dirty="0"/>
              <a:t>What is the </a:t>
            </a:r>
            <a:r>
              <a:rPr lang="en-US" dirty="0" smtClean="0"/>
              <a:t>run time of </a:t>
            </a:r>
            <a:r>
              <a:rPr lang="en-US" dirty="0"/>
              <a:t>finding the lowest number in a </a:t>
            </a:r>
            <a:r>
              <a:rPr lang="en-US" dirty="0" smtClean="0"/>
              <a:t>list?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a list of size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, what is the </a:t>
            </a:r>
            <a:r>
              <a:rPr lang="en-US" u="sng" dirty="0"/>
              <a:t>worst case </a:t>
            </a:r>
            <a:r>
              <a:rPr lang="en-US" dirty="0"/>
              <a:t>number of elements you’d have to look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through </a:t>
            </a:r>
            <a:r>
              <a:rPr lang="en-US" dirty="0"/>
              <a:t>to find the min</a:t>
            </a:r>
            <a:r>
              <a:rPr lang="en-US" dirty="0" smtClean="0"/>
              <a:t>?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32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Run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01456" cy="4156799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a list of size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, how many times would we have to find the min to sort the list?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r>
              <a:rPr lang="en-US" dirty="0"/>
              <a:t>What is the </a:t>
            </a:r>
            <a:r>
              <a:rPr lang="en-US" dirty="0" smtClean="0"/>
              <a:t>run time </a:t>
            </a:r>
            <a:r>
              <a:rPr lang="en-US" dirty="0"/>
              <a:t>of this sorting algorithm?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392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Searching</a:t>
            </a:r>
          </a:p>
          <a:p>
            <a:pPr lvl="1"/>
            <a:r>
              <a:rPr lang="en-US" dirty="0" smtClean="0"/>
              <a:t>Linear search</a:t>
            </a:r>
          </a:p>
          <a:p>
            <a:pPr lvl="1"/>
            <a:r>
              <a:rPr lang="en-US" dirty="0" smtClean="0"/>
              <a:t>Binary search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Recursion</a:t>
            </a:r>
          </a:p>
          <a:p>
            <a:pPr lvl="1"/>
            <a:r>
              <a:rPr lang="en-US" dirty="0" smtClean="0"/>
              <a:t>Recursion</a:t>
            </a:r>
          </a:p>
          <a:p>
            <a:pPr lvl="2"/>
            <a:r>
              <a:rPr lang="en-US" sz="2800" dirty="0" smtClean="0"/>
              <a:t>Recursion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73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Video</a:t>
            </a:r>
            <a:endParaRPr lang="en-US" dirty="0"/>
          </a:p>
        </p:txBody>
      </p:sp>
      <p:pic>
        <p:nvPicPr>
          <p:cNvPr id="5" name="Ns4TPTC8wh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772240"/>
            <a:ext cx="8229600" cy="46291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Video from  https://www.youtube.com/watch?v=Ns4TPTC8whw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4554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0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/>
              <a:t>Let’s </a:t>
            </a:r>
            <a:r>
              <a:rPr lang="en-US" dirty="0" smtClean="0"/>
              <a:t>take a look at another sorting method!</a:t>
            </a:r>
            <a:endParaRPr lang="en-US" dirty="0"/>
          </a:p>
          <a:p>
            <a:pPr marL="1771650" lvl="3" indent="-514350"/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We </a:t>
            </a:r>
            <a:r>
              <a:rPr lang="en-US" sz="2800" dirty="0"/>
              <a:t>look at the first pair of items in the list, and if the first one is bigger than the second one, we swap </a:t>
            </a:r>
            <a:r>
              <a:rPr lang="en-US" sz="2800" dirty="0" smtClean="0"/>
              <a:t>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Then </a:t>
            </a:r>
            <a:r>
              <a:rPr lang="en-US" sz="2800" dirty="0"/>
              <a:t>we look at the second and third one and put them in order, and so </a:t>
            </a:r>
            <a:r>
              <a:rPr lang="en-US" sz="2800" dirty="0" smtClean="0"/>
              <a:t>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Once </a:t>
            </a:r>
            <a:r>
              <a:rPr lang="en-US" sz="2800" dirty="0"/>
              <a:t>we hit the end of the list, we start over at the </a:t>
            </a:r>
            <a:r>
              <a:rPr lang="en-US" sz="2800" dirty="0" smtClean="0"/>
              <a:t>beginning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Repeat </a:t>
            </a:r>
            <a:r>
              <a:rPr lang="en-US" sz="2800" dirty="0"/>
              <a:t>until the list is sorted!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42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2224"/>
            <a:ext cx="8229600" cy="433393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[ 4, 8, 1, 10, 13, 14, 6]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smtClean="0"/>
              <a:t>First </a:t>
            </a:r>
            <a:r>
              <a:rPr lang="en-US" sz="2400" u="sng" dirty="0"/>
              <a:t>pass: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4 </a:t>
            </a:r>
            <a:r>
              <a:rPr lang="en-US" sz="2400" dirty="0"/>
              <a:t>and 8 are in order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8 </a:t>
            </a:r>
            <a:r>
              <a:rPr lang="en-US" sz="2400" dirty="0"/>
              <a:t>and 1 should be swapped: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4, 1, 8, 10, 13, 14, 6]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8 </a:t>
            </a:r>
            <a:r>
              <a:rPr lang="en-US" sz="2400" dirty="0"/>
              <a:t>and 10 are in </a:t>
            </a:r>
            <a:r>
              <a:rPr lang="en-US" sz="2400" dirty="0" smtClean="0"/>
              <a:t>order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10 and 13 are in </a:t>
            </a:r>
            <a:r>
              <a:rPr lang="en-US" sz="2400" dirty="0" smtClean="0"/>
              <a:t>order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13 and 14 are in </a:t>
            </a:r>
            <a:r>
              <a:rPr lang="en-US" sz="2400" dirty="0" smtClean="0"/>
              <a:t>order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6 and 14 should be </a:t>
            </a:r>
            <a:r>
              <a:rPr lang="en-US" sz="2400" dirty="0" smtClean="0"/>
              <a:t>swapped: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4, 1, 8, 10, 13, 6, 14]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50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 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2224"/>
            <a:ext cx="8229600" cy="433393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[ 4, 1, 8, 10, 13, 6, 14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smtClean="0"/>
              <a:t>Second pass</a:t>
            </a:r>
            <a:r>
              <a:rPr lang="en-US" sz="2400" u="sng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4 </a:t>
            </a:r>
            <a:r>
              <a:rPr lang="en-US" sz="2400" dirty="0"/>
              <a:t>and 1 should be swapped</a:t>
            </a:r>
            <a:r>
              <a:rPr lang="en-US" sz="24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1, 4, 8, 10, 13, 6, 14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4 and 8 are in </a:t>
            </a:r>
            <a:r>
              <a:rPr lang="en-US" sz="2400" dirty="0" smtClean="0"/>
              <a:t>order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8 and 10 are in </a:t>
            </a:r>
            <a:r>
              <a:rPr lang="en-US" sz="2400" dirty="0" smtClean="0"/>
              <a:t>order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10 and 13 are in </a:t>
            </a:r>
            <a:r>
              <a:rPr lang="en-US" sz="2400" dirty="0" smtClean="0"/>
              <a:t>order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13 and 6 should be swapped: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4, 8, 10, 6, 13, 14]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13 </a:t>
            </a:r>
            <a:r>
              <a:rPr lang="en-US" sz="2400" dirty="0"/>
              <a:t>and 14 are in </a:t>
            </a:r>
            <a:r>
              <a:rPr lang="en-US" sz="2400" dirty="0" smtClean="0"/>
              <a:t>order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26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 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2224"/>
            <a:ext cx="8229600" cy="433393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[ 1, 4, 8, 10, 6, 13, 14]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smtClean="0"/>
              <a:t>Third pass</a:t>
            </a:r>
            <a:r>
              <a:rPr lang="en-US" sz="2400" u="sng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10 and 6 should </a:t>
            </a:r>
            <a:r>
              <a:rPr lang="en-US" sz="2400" dirty="0"/>
              <a:t>be swapped</a:t>
            </a:r>
            <a:r>
              <a:rPr lang="en-US" sz="24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[ 1, 4, 8,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6, 10,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13, 14]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smtClean="0"/>
              <a:t>Fourth pass</a:t>
            </a:r>
            <a:r>
              <a:rPr lang="en-US" sz="2400" u="sng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8 </a:t>
            </a:r>
            <a:r>
              <a:rPr lang="en-US" sz="2400" dirty="0"/>
              <a:t>and 6 should be swapped: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[ 1, 4,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6, 8,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10, 13, 14]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76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 Run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01456" cy="4156799"/>
          </a:xfrm>
        </p:spPr>
        <p:txBody>
          <a:bodyPr/>
          <a:lstStyle/>
          <a:p>
            <a:r>
              <a:rPr lang="en-US" dirty="0" smtClean="0"/>
              <a:t>For a list of size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/>
              <a:t>, </a:t>
            </a:r>
            <a:r>
              <a:rPr lang="en-US" dirty="0"/>
              <a:t>how much work do we do for a single pass?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r>
              <a:rPr lang="en-US" dirty="0"/>
              <a:t>How </a:t>
            </a:r>
            <a:r>
              <a:rPr lang="en-US" dirty="0" smtClean="0"/>
              <a:t>many </a:t>
            </a:r>
            <a:r>
              <a:rPr lang="en-US" dirty="0"/>
              <a:t>passes will we have to do</a:t>
            </a:r>
            <a:r>
              <a:rPr lang="en-US" dirty="0" smtClean="0"/>
              <a:t>?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 smtClean="0"/>
          </a:p>
          <a:p>
            <a:r>
              <a:rPr lang="en-US" dirty="0" smtClean="0"/>
              <a:t>What is the run time of Bubble Sort?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35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 Video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  <p:pic>
        <p:nvPicPr>
          <p:cNvPr id="6" name="lyZQPjUT5B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797917"/>
            <a:ext cx="8229600" cy="4629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Video from </a:t>
            </a:r>
            <a:r>
              <a:rPr lang="en-US" sz="900" dirty="0" smtClean="0"/>
              <a:t>https://</a:t>
            </a:r>
            <a:r>
              <a:rPr lang="en-US" sz="900" dirty="0"/>
              <a:t>www.youtube.com/watch?v=lyZQPjUT5B4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5185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0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7943088" cy="4156799"/>
          </a:xfrm>
        </p:spPr>
        <p:txBody>
          <a:bodyPr/>
          <a:lstStyle/>
          <a:p>
            <a:r>
              <a:rPr lang="en-US" dirty="0" smtClean="0"/>
              <a:t>Here’s another method: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</a:t>
            </a:r>
            <a:r>
              <a:rPr lang="en-US" dirty="0"/>
              <a:t>with the number on the far </a:t>
            </a:r>
            <a:r>
              <a:rPr lang="en-US" dirty="0" smtClean="0"/>
              <a:t>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Put everything less </a:t>
            </a:r>
            <a:r>
              <a:rPr lang="en-US" dirty="0"/>
              <a:t>than that number on the left of it and everything greater than it on the right of </a:t>
            </a:r>
            <a:r>
              <a:rPr lang="en-US" dirty="0" smtClean="0"/>
              <a:t>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Quicksort </a:t>
            </a:r>
            <a:r>
              <a:rPr lang="en-US" dirty="0"/>
              <a:t>the left side and the right </a:t>
            </a:r>
            <a:r>
              <a:rPr lang="en-US" dirty="0" smtClean="0"/>
              <a:t>side</a:t>
            </a:r>
          </a:p>
          <a:p>
            <a:pPr lvl="3"/>
            <a:endParaRPr lang="en-US" sz="1600" dirty="0"/>
          </a:p>
          <a:p>
            <a:r>
              <a:rPr lang="en-US" dirty="0" smtClean="0"/>
              <a:t>Does this method remind you of anything?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73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6936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 Run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01456" cy="4156799"/>
          </a:xfrm>
        </p:spPr>
        <p:txBody>
          <a:bodyPr/>
          <a:lstStyle/>
          <a:p>
            <a:r>
              <a:rPr lang="en-US" dirty="0" smtClean="0"/>
              <a:t>For a list of size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, how many steps does it take to move everything less than the last number to the left and everything greater than the last number to the right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04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 Run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01456" cy="4156799"/>
          </a:xfrm>
        </p:spPr>
        <p:txBody>
          <a:bodyPr/>
          <a:lstStyle/>
          <a:p>
            <a:r>
              <a:rPr lang="en-US" dirty="0"/>
              <a:t>How many times </a:t>
            </a:r>
            <a:r>
              <a:rPr lang="en-US" dirty="0" smtClean="0"/>
              <a:t>will the </a:t>
            </a:r>
            <a:r>
              <a:rPr lang="en-US" dirty="0"/>
              <a:t>algorithm divide the list in half</a:t>
            </a:r>
            <a:r>
              <a:rPr lang="en-US" dirty="0" smtClean="0"/>
              <a:t>?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run time of Quicksort?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*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72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 Video</a:t>
            </a:r>
            <a:endParaRPr lang="en-US" dirty="0"/>
          </a:p>
        </p:txBody>
      </p:sp>
      <p:pic>
        <p:nvPicPr>
          <p:cNvPr id="5" name="ywWBy6J5gz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779064"/>
            <a:ext cx="8229600" cy="46291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Video </a:t>
            </a:r>
            <a:r>
              <a:rPr lang="en-US" sz="900" dirty="0" smtClean="0"/>
              <a:t>from </a:t>
            </a:r>
            <a:r>
              <a:rPr lang="en-US" sz="900" dirty="0"/>
              <a:t>https://www.youtube.com/watch?v=ywWBy6J5gz8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7627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837630" cy="4517689"/>
          </a:xfrm>
        </p:spPr>
        <p:txBody>
          <a:bodyPr/>
          <a:lstStyle/>
          <a:p>
            <a:r>
              <a:rPr lang="en-US" dirty="0" smtClean="0"/>
              <a:t>Final is when?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“Hour of code” volunteer opportunity</a:t>
            </a:r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www.signupgenius.com/go/10c0f45aaab2aabfc1-hour</a:t>
            </a:r>
            <a:endParaRPr lang="en-US" sz="2400" dirty="0"/>
          </a:p>
          <a:p>
            <a:pPr lvl="4"/>
            <a:endParaRPr lang="en-US" dirty="0" smtClean="0"/>
          </a:p>
          <a:p>
            <a:r>
              <a:rPr lang="en-US" sz="3200" dirty="0" smtClean="0"/>
              <a:t>Project 2 </a:t>
            </a:r>
            <a:r>
              <a:rPr lang="en-US" dirty="0" smtClean="0"/>
              <a:t>out now</a:t>
            </a:r>
          </a:p>
          <a:p>
            <a:pPr lvl="1"/>
            <a:r>
              <a:rPr lang="en-US" dirty="0" smtClean="0"/>
              <a:t>Due on </a:t>
            </a:r>
            <a:r>
              <a:rPr lang="en-US" b="1" i="1" u="sng" dirty="0" smtClean="0"/>
              <a:t>Tuesday</a:t>
            </a:r>
            <a:r>
              <a:rPr lang="en-US" dirty="0" smtClean="0"/>
              <a:t>, December 13th</a:t>
            </a:r>
          </a:p>
          <a:p>
            <a:r>
              <a:rPr lang="en-US" dirty="0" smtClean="0"/>
              <a:t>Survey #3 also out – follow link in announcement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007911" y="1975186"/>
            <a:ext cx="661771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Thursday, December 15th (3:30 – 5:30)</a:t>
            </a:r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67344" cy="4156799"/>
          </a:xfrm>
        </p:spPr>
        <p:txBody>
          <a:bodyPr/>
          <a:lstStyle/>
          <a:p>
            <a:r>
              <a:rPr lang="en-US" dirty="0"/>
              <a:t>To learn about </a:t>
            </a:r>
            <a:r>
              <a:rPr lang="en-US" dirty="0" smtClean="0"/>
              <a:t>some sorting </a:t>
            </a:r>
            <a:r>
              <a:rPr lang="en-US" dirty="0"/>
              <a:t>algorithms</a:t>
            </a:r>
          </a:p>
          <a:p>
            <a:pPr lvl="1"/>
            <a:r>
              <a:rPr lang="en-US" dirty="0"/>
              <a:t>Selection Sort</a:t>
            </a:r>
          </a:p>
          <a:p>
            <a:pPr lvl="1"/>
            <a:r>
              <a:rPr lang="en-US" dirty="0"/>
              <a:t>Bubble Sort</a:t>
            </a:r>
          </a:p>
          <a:p>
            <a:pPr lvl="1"/>
            <a:r>
              <a:rPr lang="en-US" dirty="0" smtClean="0"/>
              <a:t>Quicksort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start examining </a:t>
            </a:r>
            <a:r>
              <a:rPr lang="en-US" dirty="0"/>
              <a:t>which of these algorithms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best </a:t>
            </a:r>
            <a:r>
              <a:rPr lang="en-US" dirty="0"/>
              <a:t>for different sorting </a:t>
            </a:r>
            <a:r>
              <a:rPr lang="en-US" dirty="0" smtClean="0"/>
              <a:t>situations</a:t>
            </a:r>
          </a:p>
          <a:p>
            <a:pPr lvl="1"/>
            <a:r>
              <a:rPr lang="en-US" dirty="0" smtClean="0"/>
              <a:t>“Run”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12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“Run”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5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“Run”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algorithm’s </a:t>
            </a:r>
            <a:r>
              <a:rPr lang="en-US" b="1" i="1" dirty="0" smtClean="0"/>
              <a:t>run time </a:t>
            </a:r>
            <a:r>
              <a:rPr lang="en-US" dirty="0" smtClean="0"/>
              <a:t>is the amount of time it takes for that algorithm to run</a:t>
            </a:r>
          </a:p>
          <a:p>
            <a:pPr lvl="3"/>
            <a:endParaRPr lang="en-US" dirty="0"/>
          </a:p>
          <a:p>
            <a:r>
              <a:rPr lang="en-US" dirty="0" smtClean="0"/>
              <a:t>Run time is shown as an expression, which updates based on how large the problem is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Run time shows how an algorithm </a:t>
            </a:r>
            <a:r>
              <a:rPr lang="en-US" i="1" dirty="0" smtClean="0"/>
              <a:t>scales</a:t>
            </a:r>
            <a:r>
              <a:rPr lang="en-US" dirty="0" smtClean="0"/>
              <a:t>, or changes with the size of the problem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62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Fibonacci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Ideally, we want an algorithm that runs in a reasonable amount of time, no matter how large the problem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Remember the recursive Fibonacci program?</a:t>
            </a:r>
          </a:p>
          <a:p>
            <a:pPr lvl="1"/>
            <a:r>
              <a:rPr lang="en-US" dirty="0" smtClean="0"/>
              <a:t>It runs within one second for smaller numbers</a:t>
            </a:r>
          </a:p>
          <a:p>
            <a:pPr lvl="1"/>
            <a:r>
              <a:rPr lang="en-US" dirty="0" smtClean="0"/>
              <a:t>But the larger the number we ask for, the longer and longer it takes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82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fibEx.py (with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30):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1 second</a:t>
            </a:r>
          </a:p>
          <a:p>
            <a:pPr marL="457200" lvl="1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fibEx.py (with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30):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seconds</a:t>
            </a:r>
          </a:p>
          <a:p>
            <a:pPr marL="457200" lvl="1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fibEx.py (with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35):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seconds</a:t>
            </a:r>
          </a:p>
          <a:p>
            <a:pPr marL="457200" lvl="1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fibEx.py (with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40):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76 seconds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79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fibEx.py (with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0):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Guess!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9,493 seconds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2 hours, 38 minutes, 13 seconds!!!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24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29138</TotalTime>
  <Words>1095</Words>
  <Application>Microsoft Office PowerPoint</Application>
  <PresentationFormat>On-screen Show (4:3)</PresentationFormat>
  <Paragraphs>218</Paragraphs>
  <Slides>33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ＭＳ Ｐゴシック</vt:lpstr>
      <vt:lpstr>Arial</vt:lpstr>
      <vt:lpstr>Calibri</vt:lpstr>
      <vt:lpstr>Courier New</vt:lpstr>
      <vt:lpstr>Office Theme</vt:lpstr>
      <vt:lpstr>CMSC201  Computer Science I for Majors  Lecture 23 – Sorting</vt:lpstr>
      <vt:lpstr>Last Class We Covered</vt:lpstr>
      <vt:lpstr>Any Questions from Last Time?</vt:lpstr>
      <vt:lpstr>Today’s Objectives</vt:lpstr>
      <vt:lpstr>“Run” Time</vt:lpstr>
      <vt:lpstr>“Run” Time</vt:lpstr>
      <vt:lpstr>Example: Fibonacci Recursion</vt:lpstr>
      <vt:lpstr>Fibonacci Recursion</vt:lpstr>
      <vt:lpstr>Fibonacci Recursion</vt:lpstr>
      <vt:lpstr>Run Time for Linear Search</vt:lpstr>
      <vt:lpstr>Run Time for Binary Search</vt:lpstr>
      <vt:lpstr>Different Run Times</vt:lpstr>
      <vt:lpstr>Sorting</vt:lpstr>
      <vt:lpstr>Sorting Algorithms</vt:lpstr>
      <vt:lpstr>Sorting Algorithms</vt:lpstr>
      <vt:lpstr>Selection Sort</vt:lpstr>
      <vt:lpstr>Selection Sort Algorithm</vt:lpstr>
      <vt:lpstr>Selection Sort Run Time</vt:lpstr>
      <vt:lpstr>Selection Sort Run Time</vt:lpstr>
      <vt:lpstr>Selection Sort Video</vt:lpstr>
      <vt:lpstr>Bubble Sort</vt:lpstr>
      <vt:lpstr>Bubble Sort Algorithm</vt:lpstr>
      <vt:lpstr>Bubble Sort Example</vt:lpstr>
      <vt:lpstr>Bubble Sort Example (Cont)</vt:lpstr>
      <vt:lpstr>Bubble Sort Example (Cont)</vt:lpstr>
      <vt:lpstr>Bubble Sort Run Time</vt:lpstr>
      <vt:lpstr>Bubble Sort Video</vt:lpstr>
      <vt:lpstr>Quicksort</vt:lpstr>
      <vt:lpstr>Quicksort Algorithm</vt:lpstr>
      <vt:lpstr>Quicksort Run Time</vt:lpstr>
      <vt:lpstr>Quicksort Run Time</vt:lpstr>
      <vt:lpstr>Quicksort Video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360</cp:revision>
  <dcterms:created xsi:type="dcterms:W3CDTF">2014-05-05T14:25:42Z</dcterms:created>
  <dcterms:modified xsi:type="dcterms:W3CDTF">2016-12-05T23:51:27Z</dcterms:modified>
</cp:coreProperties>
</file>